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0" r:id="rId2"/>
    <p:sldId id="333" r:id="rId3"/>
    <p:sldId id="361" r:id="rId4"/>
    <p:sldId id="335" r:id="rId5"/>
    <p:sldId id="337" r:id="rId6"/>
    <p:sldId id="353" r:id="rId7"/>
    <p:sldId id="345" r:id="rId8"/>
    <p:sldId id="346" r:id="rId9"/>
    <p:sldId id="347" r:id="rId10"/>
    <p:sldId id="349" r:id="rId11"/>
    <p:sldId id="356" r:id="rId12"/>
    <p:sldId id="359" r:id="rId13"/>
    <p:sldId id="3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4D0DE"/>
    <a:srgbClr val="1B346D"/>
    <a:srgbClr val="000066"/>
    <a:srgbClr val="26D85A"/>
    <a:srgbClr val="00D800"/>
    <a:srgbClr val="606060"/>
    <a:srgbClr val="075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89" autoAdjust="0"/>
    <p:restoredTop sz="84192" autoAdjust="0"/>
  </p:normalViewPr>
  <p:slideViewPr>
    <p:cSldViewPr snapToGrid="0" snapToObjects="1"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93BA1-B2DD-D14E-A8A6-9783D50F7891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DE74-0887-FD41-86D2-8588F87E4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86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58625-AEA9-F847-A237-35CA4F2A5691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53428-398E-1847-B0B3-65758E0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506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53428-398E-1847-B0B3-65758E0B52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53428-398E-1847-B0B3-65758E0B52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8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competitors on here, like </a:t>
            </a:r>
            <a:r>
              <a:rPr lang="en-US" dirty="0" err="1" smtClean="0"/>
              <a:t>TokuDB</a:t>
            </a:r>
            <a:r>
              <a:rPr lang="en-US" dirty="0" smtClean="0"/>
              <a:t>.</a:t>
            </a:r>
            <a:r>
              <a:rPr lang="en-US" baseline="0" dirty="0" smtClean="0"/>
              <a:t>  DBT-2 isn’t useful.  Here’s two tests, and make it simpler.  What is the workload to focus on?  Which apps have the largest disk i/o problems?  Partitioning?  Archiving (simple r-sync)?  </a:t>
            </a:r>
            <a:r>
              <a:rPr lang="en-US" baseline="0" dirty="0" err="1" smtClean="0"/>
              <a:t>Sharding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53428-398E-1847-B0B3-65758E0B52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4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800" y="2782077"/>
            <a:ext cx="72644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04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636000" cy="5378451"/>
          </a:xfrm>
        </p:spPr>
        <p:txBody>
          <a:bodyPr>
            <a:normAutofit/>
          </a:bodyPr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buSzPct val="80000"/>
              <a:defRPr/>
            </a:lvl2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90" y="219956"/>
            <a:ext cx="8544254" cy="736082"/>
          </a:xfr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9600" y="6483352"/>
            <a:ext cx="340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     </a:t>
            </a:r>
            <a:r>
              <a:rPr lang="en-US" sz="1200" dirty="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/>
          <a:srcRect l="39772" t="-23164" b="-23164"/>
          <a:stretch/>
        </p:blipFill>
        <p:spPr>
          <a:xfrm>
            <a:off x="0" y="-122040"/>
            <a:ext cx="9139540" cy="109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548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600"/>
            <a:ext cx="4038600" cy="5238751"/>
          </a:xfrm>
        </p:spPr>
        <p:txBody>
          <a:bodyPr/>
          <a:lstStyle>
            <a:lvl1pPr>
              <a:defRPr sz="2800"/>
            </a:lvl1pPr>
            <a:lvl2pPr>
              <a:buSzPct val="8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600"/>
            <a:ext cx="4038600" cy="5238751"/>
          </a:xfrm>
        </p:spPr>
        <p:txBody>
          <a:bodyPr/>
          <a:lstStyle>
            <a:lvl1pPr>
              <a:defRPr sz="2800"/>
            </a:lvl1pPr>
            <a:lvl2pPr marL="742950" indent="-285750"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SzPct val="80000"/>
              <a:buFont typeface="Arial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9600" y="6483352"/>
            <a:ext cx="340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     </a:t>
            </a:r>
            <a:r>
              <a:rPr lang="en-US" sz="1200" dirty="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39772" t="-23164" b="-23164"/>
          <a:stretch/>
        </p:blipFill>
        <p:spPr>
          <a:xfrm>
            <a:off x="0" y="-122040"/>
            <a:ext cx="9139540" cy="109890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9590" y="219956"/>
            <a:ext cx="8544254" cy="736082"/>
          </a:xfr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08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87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68476"/>
            <a:ext cx="4040188" cy="4714876"/>
          </a:xfrm>
        </p:spPr>
        <p:txBody>
          <a:bodyPr/>
          <a:lstStyle>
            <a:lvl1pPr>
              <a:defRPr sz="2400"/>
            </a:lvl1pPr>
            <a:lvl2pPr>
              <a:buSzPct val="80000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287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768476"/>
            <a:ext cx="4041775" cy="4714876"/>
          </a:xfrm>
        </p:spPr>
        <p:txBody>
          <a:bodyPr/>
          <a:lstStyle>
            <a:lvl1pPr>
              <a:defRPr sz="2400"/>
            </a:lvl1pPr>
            <a:lvl2pPr marL="742950" indent="-285750"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SzPct val="80000"/>
              <a:buFont typeface="Arial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9600" y="6483352"/>
            <a:ext cx="340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     </a:t>
            </a:r>
            <a:r>
              <a:rPr lang="en-US" sz="1200" dirty="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39772" t="-23164" b="-23164"/>
          <a:stretch/>
        </p:blipFill>
        <p:spPr>
          <a:xfrm>
            <a:off x="0" y="-122040"/>
            <a:ext cx="9139540" cy="109890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90" y="219956"/>
            <a:ext cx="8544254" cy="736082"/>
          </a:xfr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3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9600" y="6483352"/>
            <a:ext cx="340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     </a:t>
            </a:r>
            <a:r>
              <a:rPr lang="en-US" sz="1200" dirty="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39772" t="-23164" b="-23164"/>
          <a:stretch/>
        </p:blipFill>
        <p:spPr>
          <a:xfrm>
            <a:off x="0" y="-122040"/>
            <a:ext cx="9139540" cy="109890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9590" y="219956"/>
            <a:ext cx="8544254" cy="736082"/>
          </a:xfr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4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9600" y="6483352"/>
            <a:ext cx="340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     </a:t>
            </a:r>
            <a:r>
              <a:rPr lang="en-US" sz="1200" dirty="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/>
          <a:srcRect l="39772" t="-23164" b="-23164"/>
          <a:stretch/>
        </p:blipFill>
        <p:spPr>
          <a:xfrm>
            <a:off x="0" y="-122040"/>
            <a:ext cx="9139540" cy="109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56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2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9600" y="6483352"/>
            <a:ext cx="340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     </a:t>
            </a:r>
            <a:r>
              <a:rPr lang="en-US" sz="1200" dirty="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39772" t="-23164" b="-23164"/>
          <a:stretch/>
        </p:blipFill>
        <p:spPr>
          <a:xfrm>
            <a:off x="0" y="-122040"/>
            <a:ext cx="9139540" cy="109890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9590" y="219956"/>
            <a:ext cx="8544254" cy="736082"/>
          </a:xfr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6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9600" y="6483352"/>
            <a:ext cx="340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     </a:t>
            </a:r>
            <a:r>
              <a:rPr lang="en-US" sz="1200" dirty="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78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016" y="350838"/>
            <a:ext cx="8540496" cy="740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1016"/>
            <a:ext cx="8631936" cy="521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2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9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900"/>
        </a:spcBef>
        <a:buSzPct val="80000"/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600"/>
        </a:spcBef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mysql.com/doc/refman/5.5/en/estimating-performanc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3.jp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dev.mysql.com/doc/refman/5.5/en/estimating-performance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434" y="2677256"/>
            <a:ext cx="3953133" cy="1131566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71600" y="4523617"/>
            <a:ext cx="6400800" cy="2295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ts val="600"/>
              </a:spcBef>
              <a:buFont typeface="Arial"/>
              <a:buNone/>
              <a:defRPr sz="3200" b="1"/>
            </a:lvl1pPr>
            <a:lvl2pPr indent="0" algn="ctr">
              <a:spcBef>
                <a:spcPts val="900"/>
              </a:spcBef>
              <a:buSzPct val="80000"/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600"/>
              </a:spcBef>
              <a:buSzPct val="80000"/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InnoDB Replacement with </a:t>
            </a:r>
          </a:p>
          <a:p>
            <a:r>
              <a:rPr lang="en-US" dirty="0"/>
              <a:t>DeepDB for MySQL</a:t>
            </a:r>
          </a:p>
          <a:p>
            <a:endParaRPr lang="en-US" dirty="0"/>
          </a:p>
          <a:p>
            <a:r>
              <a:rPr lang="en-US" dirty="0"/>
              <a:t>DrupalCon 2013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821" y="970926"/>
            <a:ext cx="5354358" cy="114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51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     </a:t>
            </a:r>
            <a:r>
              <a:rPr lang="en-US" sz="120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10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Results: Industry-Standard Benchmarks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09092"/>
              </p:ext>
            </p:extLst>
          </p:nvPr>
        </p:nvGraphicFramePr>
        <p:xfrm>
          <a:off x="618186" y="855587"/>
          <a:ext cx="7645734" cy="5699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12491"/>
                <a:gridCol w="1399264"/>
                <a:gridCol w="1426046"/>
                <a:gridCol w="1107933"/>
              </a:tblGrid>
              <a:tr h="43614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MySQL with DeepDB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ySQL with InnoDB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Improvement with DeepDB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45720" marR="45720" marT="54864" marB="5486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62940">
                <a:tc>
                  <a:txBody>
                    <a:bodyPr/>
                    <a:lstStyle/>
                    <a:p>
                      <a:pPr marL="0" indent="0"/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iiBench Maximum</a:t>
                      </a:r>
                      <a:r>
                        <a:rPr lang="en-US" sz="7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Transactions per Second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S</a:t>
                      </a:r>
                      <a:r>
                        <a:rPr lang="en-US" sz="1100" dirty="0" smtClean="0">
                          <a:solidFill>
                            <a:srgbClr val="1B346D"/>
                          </a:solidFill>
                          <a:latin typeface="Arial"/>
                          <a:cs typeface="Arial"/>
                        </a:rPr>
                        <a:t>ingle index</a:t>
                      </a:r>
                      <a:r>
                        <a:rPr lang="en-US" sz="1100" baseline="0" dirty="0" smtClean="0">
                          <a:solidFill>
                            <a:srgbClr val="1B346D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100" dirty="0" smtClean="0">
                          <a:solidFill>
                            <a:srgbClr val="1B346D"/>
                          </a:solidFill>
                          <a:latin typeface="Arial"/>
                          <a:cs typeface="Arial"/>
                        </a:rPr>
                        <a:t>25 clients, 4GB cache, 32 cores,</a:t>
                      </a:r>
                      <a:r>
                        <a:rPr lang="en-US" sz="1100" baseline="0" dirty="0" smtClean="0">
                          <a:solidFill>
                            <a:srgbClr val="1B34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1B346D"/>
                          </a:solidFill>
                          <a:latin typeface="Arial"/>
                          <a:cs typeface="Arial"/>
                        </a:rPr>
                        <a:t>HDD</a:t>
                      </a:r>
                    </a:p>
                  </a:txBody>
                  <a:tcPr marT="54864" marB="5486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1.72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million</a:t>
                      </a:r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/sec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32,000/sec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0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SysBench Transaction Rate</a:t>
                      </a:r>
                    </a:p>
                    <a:p>
                      <a:r>
                        <a:rPr lang="en-US" sz="1100" baseline="0" dirty="0" smtClean="0">
                          <a:solidFill>
                            <a:srgbClr val="1B346D"/>
                          </a:solidFill>
                          <a:latin typeface="Arial"/>
                          <a:cs typeface="Arial"/>
                        </a:rPr>
                        <a:t>1M rows, 4GB cache, 32 cores, HDD</a:t>
                      </a:r>
                      <a:endParaRPr lang="en-US" sz="1100" dirty="0">
                        <a:solidFill>
                          <a:srgbClr val="1B346D"/>
                        </a:solidFill>
                        <a:latin typeface="Arial"/>
                        <a:cs typeface="Arial"/>
                      </a:endParaRPr>
                    </a:p>
                  </a:txBody>
                  <a:tcPr marT="54864" marB="5486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15,083/sec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1,381/sec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10.9x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1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DBT-2 Transaction Rate</a:t>
                      </a:r>
                    </a:p>
                    <a:p>
                      <a:r>
                        <a:rPr lang="en-US" sz="1100" baseline="0" dirty="0" smtClean="0">
                          <a:solidFill>
                            <a:srgbClr val="1B346D"/>
                          </a:solidFill>
                          <a:latin typeface="Arial"/>
                          <a:cs typeface="Arial"/>
                        </a:rPr>
                        <a:t>50 clients, 20 warehouses, scale=1,SSD</a:t>
                      </a:r>
                      <a:endParaRPr lang="en-US" sz="1100" dirty="0">
                        <a:solidFill>
                          <a:srgbClr val="1B346D"/>
                        </a:solidFill>
                        <a:latin typeface="Arial"/>
                        <a:cs typeface="Arial"/>
                      </a:endParaRPr>
                    </a:p>
                  </a:txBody>
                  <a:tcPr marT="54864" marB="5486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235,577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/min</a:t>
                      </a: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73,131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/min</a:t>
                      </a: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3.2x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4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DBT-2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Transaction Rate</a:t>
                      </a:r>
                    </a:p>
                    <a:p>
                      <a:r>
                        <a:rPr lang="en-US" sz="1100" baseline="0" dirty="0" smtClean="0">
                          <a:solidFill>
                            <a:srgbClr val="1B346D"/>
                          </a:solidFill>
                          <a:latin typeface="Arial"/>
                          <a:cs typeface="Arial"/>
                        </a:rPr>
                        <a:t>50 clients, 20 warehouses, scale=1,HDD</a:t>
                      </a:r>
                      <a:endParaRPr lang="en-US" sz="1100" dirty="0">
                        <a:solidFill>
                          <a:srgbClr val="1B346D"/>
                        </a:solidFill>
                        <a:latin typeface="Arial"/>
                        <a:cs typeface="Arial"/>
                      </a:endParaRPr>
                    </a:p>
                  </a:txBody>
                  <a:tcPr marT="54864" marB="5486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205,184/min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15,086/min</a:t>
                      </a:r>
                      <a:endParaRPr 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13.6x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0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iiBench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100M</a:t>
                      </a:r>
                      <a:r>
                        <a:rPr lang="en-US" sz="11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rows</a:t>
                      </a:r>
                      <a:r>
                        <a:rPr lang="en-US" sz="11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loaded,</a:t>
                      </a:r>
                      <a:r>
                        <a:rPr lang="en-US" sz="7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7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indexes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w/composite keys,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24</a:t>
                      </a:r>
                      <a:r>
                        <a:rPr lang="en-US" sz="10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clients,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4GB</a:t>
                      </a:r>
                      <a:r>
                        <a:rPr lang="en-US" sz="11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cache,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24</a:t>
                      </a:r>
                      <a:r>
                        <a:rPr lang="en-US" sz="10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cores,</a:t>
                      </a:r>
                      <a:r>
                        <a:rPr lang="en-US" sz="8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SSD</a:t>
                      </a:r>
                    </a:p>
                  </a:txBody>
                  <a:tcPr marR="45720" marT="54864" marB="5486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565">
                <a:tc>
                  <a:txBody>
                    <a:bodyPr/>
                    <a:lstStyle/>
                    <a:p>
                      <a:pPr marL="225425" lvl="1" indent="0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Initial Load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minutes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240 minutes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</a:tr>
              <a:tr h="240376">
                <a:tc>
                  <a:txBody>
                    <a:bodyPr/>
                    <a:lstStyle/>
                    <a:p>
                      <a:pPr marL="225425" lvl="1" indent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First Query from Cold Start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 seconds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3.1x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</a:tr>
              <a:tr h="258482">
                <a:tc>
                  <a:txBody>
                    <a:bodyPr/>
                    <a:lstStyle/>
                    <a:p>
                      <a:pPr marL="225425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Second Query from Cold Start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0.48 second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 seconds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</a:tr>
              <a:tr h="235645">
                <a:tc>
                  <a:txBody>
                    <a:bodyPr/>
                    <a:lstStyle/>
                    <a:p>
                      <a:pPr marL="225425" lvl="1" indent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Disk Storage Footprint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 GB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 GB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smaller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</a:tr>
              <a:tr h="173337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iiBench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250M</a:t>
                      </a:r>
                      <a:r>
                        <a:rPr lang="en-US" sz="11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rows</a:t>
                      </a:r>
                      <a:r>
                        <a:rPr lang="en-US" sz="11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loaded,</a:t>
                      </a:r>
                      <a:r>
                        <a:rPr lang="en-US" sz="7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7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indexes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w/composite keys,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24</a:t>
                      </a:r>
                      <a:r>
                        <a:rPr lang="en-US" sz="10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clients,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4GB</a:t>
                      </a:r>
                      <a:r>
                        <a:rPr lang="en-US" sz="11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cache,</a:t>
                      </a:r>
                      <a:r>
                        <a:rPr lang="en-US" sz="12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24</a:t>
                      </a:r>
                      <a:r>
                        <a:rPr lang="en-US" sz="10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cores,</a:t>
                      </a:r>
                      <a:r>
                        <a:rPr lang="en-US" sz="8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rgbClr val="1B346D"/>
                          </a:solidFill>
                          <a:latin typeface="Arial"/>
                          <a:ea typeface="+mn-ea"/>
                          <a:cs typeface="Arial"/>
                        </a:rPr>
                        <a:t>SSD</a:t>
                      </a:r>
                    </a:p>
                  </a:txBody>
                  <a:tcPr marR="45720" marT="54864" marB="5486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914">
                <a:tc>
                  <a:txBody>
                    <a:bodyPr/>
                    <a:lstStyle/>
                    <a:p>
                      <a:pPr marL="231775" indent="0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Initial Load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 minutes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 hours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76">
                <a:tc>
                  <a:txBody>
                    <a:bodyPr/>
                    <a:lstStyle/>
                    <a:p>
                      <a:pPr marL="231775" indent="0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First Query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from Cold Start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seconds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330 seconds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6.6x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87">
                <a:tc>
                  <a:txBody>
                    <a:bodyPr/>
                    <a:lstStyle/>
                    <a:p>
                      <a:pPr marL="23177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Second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Query from Cold Start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second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240 seconds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240x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93">
                <a:tc>
                  <a:txBody>
                    <a:bodyPr/>
                    <a:lstStyle/>
                    <a:p>
                      <a:pPr marL="231775" indent="0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Disk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Storage Footprint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 GB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 GB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smaller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87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Avg.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Disk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Seeks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Operation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75297"/>
                          </a:solidFill>
                          <a:latin typeface="Arial"/>
                          <a:cs typeface="Arial"/>
                        </a:rPr>
                        <a:t>(Read-Update-Write)</a:t>
                      </a:r>
                    </a:p>
                  </a:txBody>
                  <a:tcPr marR="0"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2.43 seeks</a:t>
                      </a: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10.97 seeks</a:t>
                      </a: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78%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fewer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54864" marB="5486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944" y="964248"/>
            <a:ext cx="1101757" cy="3153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96" y="1041017"/>
            <a:ext cx="1017245" cy="1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     </a:t>
            </a:r>
            <a:r>
              <a:rPr lang="en-US" sz="120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11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DeepDB: Installs Quickly Replacing InnoDB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02652" y="2476585"/>
            <a:ext cx="4151376" cy="3941725"/>
          </a:xfrm>
          <a:prstGeom prst="rect">
            <a:avLst/>
          </a:prstGeom>
          <a:solidFill>
            <a:srgbClr val="C4D0DE"/>
          </a:solidFill>
          <a:ln>
            <a:solidFill>
              <a:srgbClr val="1B346D"/>
            </a:solidFill>
          </a:ln>
          <a:effectLst>
            <a:outerShdw blurRad="38100" dist="38100" dir="5400000" sx="101000" sy="101000" algn="tl" rotWithShape="0">
              <a:prstClr val="black">
                <a:alpha val="40000"/>
              </a:prstClr>
            </a:outerShdw>
          </a:effectLst>
        </p:spPr>
        <p:txBody>
          <a:bodyPr lIns="0" rIns="0">
            <a:norm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/>
              <a:t>Table Alter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None/>
            </a:pPr>
            <a:endParaRPr lang="en-US" sz="200" dirty="0" smtClean="0"/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To </a:t>
            </a:r>
            <a:r>
              <a:rPr lang="en-US" sz="2000" dirty="0"/>
              <a:t>change storage engine to DeepDB for each desired </a:t>
            </a:r>
            <a:r>
              <a:rPr lang="en-US" sz="2000" dirty="0" smtClean="0"/>
              <a:t>table:</a:t>
            </a:r>
          </a:p>
          <a:p>
            <a:pPr marL="687388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ALTER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TABLE </a:t>
            </a:r>
            <a:r>
              <a:rPr lang="en-US" sz="1600" b="1" i="1" dirty="0" err="1">
                <a:latin typeface="Courier New" pitchFamily="49" charset="0"/>
                <a:cs typeface="Courier New" pitchFamily="49" charset="0"/>
              </a:rPr>
              <a:t>tableName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ENGINE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DeepDB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Reference:</a:t>
            </a:r>
          </a:p>
          <a:p>
            <a:pPr marL="687388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http://dev.mysql.com/doc/refman/5.5</a:t>
            </a:r>
            <a:r>
              <a:rPr lang="en-US" sz="1600" dirty="0" smtClean="0"/>
              <a:t>/ en/alter-table.html</a:t>
            </a:r>
            <a:endParaRPr lang="en-US" sz="16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648200" y="2476585"/>
            <a:ext cx="4148070" cy="3941725"/>
          </a:xfrm>
          <a:prstGeom prst="rect">
            <a:avLst/>
          </a:prstGeom>
          <a:solidFill>
            <a:srgbClr val="C4D0DE"/>
          </a:solidFill>
          <a:ln>
            <a:solidFill>
              <a:srgbClr val="1B346D"/>
            </a:solidFill>
          </a:ln>
          <a:effectLst>
            <a:outerShdw blurRad="38100" dist="38100" dir="5400000" sx="101000" sy="101000" algn="tl" rotWithShape="0">
              <a:prstClr val="black">
                <a:alpha val="40000"/>
              </a:prstClr>
            </a:outerShdw>
          </a:effectLst>
        </p:spPr>
        <p:txBody>
          <a:bodyPr lIns="0" rIns="0">
            <a:norm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b="1" dirty="0" smtClean="0"/>
              <a:t>Dump/Load</a:t>
            </a:r>
          </a:p>
          <a:p>
            <a:pPr marL="164592" indent="-164592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en-US" sz="200" dirty="0" smtClean="0"/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mysqldump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db_name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backup-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file.sql</a:t>
            </a:r>
            <a:endParaRPr lang="en-US" sz="2000" b="1" i="1" dirty="0">
              <a:latin typeface="Courier New" pitchFamily="49" charset="0"/>
              <a:cs typeface="Courier New" pitchFamily="49" charset="0"/>
            </a:endParaRP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Edit 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backup-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file.sql</a:t>
            </a:r>
            <a:r>
              <a:rPr lang="en-US" sz="2000" dirty="0"/>
              <a:t> to change storage engine to DeepDB for each desired </a:t>
            </a:r>
            <a:r>
              <a:rPr lang="en-US" sz="2000" dirty="0" smtClean="0"/>
              <a:t>table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db_name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backup-</a:t>
            </a:r>
            <a:r>
              <a:rPr lang="en-US" sz="2000" b="1" i="1" dirty="0" err="1" smtClean="0">
                <a:latin typeface="Courier New" pitchFamily="49" charset="0"/>
                <a:cs typeface="Courier New" pitchFamily="49" charset="0"/>
              </a:rPr>
              <a:t>file.sql</a:t>
            </a:r>
            <a:endParaRPr lang="en-US" sz="2000" b="1" i="1" dirty="0" smtClean="0">
              <a:latin typeface="Courier New" pitchFamily="49" charset="0"/>
              <a:cs typeface="Courier New" pitchFamily="49" charset="0"/>
            </a:endParaRP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Reference:</a:t>
            </a:r>
          </a:p>
          <a:p>
            <a:pPr marL="687388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http://dev.mysql.com/doc/refman/5.5/ en/mysqldump.html &amp; </a:t>
            </a:r>
            <a:r>
              <a:rPr lang="en-US" sz="1600" dirty="0" smtClean="0"/>
              <a:t>mysql.html</a:t>
            </a:r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60" y="1167612"/>
            <a:ext cx="2404551" cy="6882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092" y="1349923"/>
            <a:ext cx="2034496" cy="323671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957238" y="1110153"/>
            <a:ext cx="1223702" cy="759203"/>
            <a:chOff x="3807110" y="5654937"/>
            <a:chExt cx="1223702" cy="759203"/>
          </a:xfrm>
        </p:grpSpPr>
        <p:pic>
          <p:nvPicPr>
            <p:cNvPr id="15" name="Picture 2" descr="http://t3.gstatic.com/images?q=tbn:ANd9GcSKjM5Tmr9R0g8LxvoYGZm2jUCoMgzi1oswiMBlFv58gURHFEbB3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7110" y="5654937"/>
              <a:ext cx="759202" cy="759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http://t3.gstatic.com/images?q=tbn:ANd9GcSKjM5Tmr9R0g8LxvoYGZm2jUCoMgzi1oswiMBlFv58gURHFEbB3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1610" y="5654937"/>
              <a:ext cx="759202" cy="759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3695383" y="1801499"/>
            <a:ext cx="1604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Migrate in hours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290809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     </a:t>
            </a:r>
            <a:r>
              <a:rPr lang="en-US" sz="120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12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DeepDB: Value Proposition Summary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94329" y="946337"/>
            <a:ext cx="8743072" cy="5676959"/>
          </a:xfrm>
          <a:prstGeom prst="rect">
            <a:avLst/>
          </a:prstGeom>
        </p:spPr>
        <p:txBody>
          <a:bodyPr rIns="0">
            <a:no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0">
              <a:buFont typeface="Arial"/>
              <a:buNone/>
            </a:pPr>
            <a:r>
              <a:rPr lang="en-US" sz="2200" b="1" dirty="0" smtClean="0"/>
              <a:t>Unified Solution for Real-time Analytics and Transaction Processing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Same database for both transactions and analytics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Single database to buy, operate and maintain</a:t>
            </a:r>
          </a:p>
          <a:p>
            <a:pPr marL="225425" indent="0">
              <a:buFont typeface="Arial"/>
              <a:buNone/>
            </a:pPr>
            <a:r>
              <a:rPr lang="en-US" sz="2200" b="1" dirty="0" smtClean="0"/>
              <a:t>Reduces Computing Hardware Requirements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12x </a:t>
            </a:r>
            <a:r>
              <a:rPr lang="en-US" sz="1600" dirty="0"/>
              <a:t>or </a:t>
            </a:r>
            <a:r>
              <a:rPr lang="en-US" sz="1600" dirty="0" smtClean="0"/>
              <a:t>more increase in server </a:t>
            </a:r>
            <a:r>
              <a:rPr lang="en-US" sz="1600" dirty="0"/>
              <a:t>capacity on average</a:t>
            </a:r>
            <a:endParaRPr lang="en-US" sz="1600" dirty="0" smtClean="0"/>
          </a:p>
          <a:p>
            <a:pPr lvl="1">
              <a:spcBef>
                <a:spcPts val="200"/>
              </a:spcBef>
            </a:pPr>
            <a:r>
              <a:rPr lang="en-US" sz="1600" dirty="0" smtClean="0"/>
              <a:t>100x or more increase in industry-standard performance benchmarks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40% or more reduction in database on-disk footprint (before compression)</a:t>
            </a:r>
          </a:p>
          <a:p>
            <a:pPr marL="225425" indent="0">
              <a:buNone/>
            </a:pPr>
            <a:r>
              <a:rPr lang="en-US" sz="2200" b="1" dirty="0"/>
              <a:t>Provides Best-in-Class Cost per Transaction Profile</a:t>
            </a:r>
          </a:p>
          <a:p>
            <a:pPr lvl="1">
              <a:spcBef>
                <a:spcPts val="200"/>
              </a:spcBef>
            </a:pPr>
            <a:r>
              <a:rPr lang="en-US" sz="1600" dirty="0"/>
              <a:t>75% lower </a:t>
            </a:r>
            <a:r>
              <a:rPr lang="en-US" sz="1600" dirty="0" smtClean="0"/>
              <a:t>cost than </a:t>
            </a:r>
            <a:r>
              <a:rPr lang="en-US" sz="1600" dirty="0"/>
              <a:t>next best-in-class offering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Enables </a:t>
            </a:r>
            <a:r>
              <a:rPr lang="en-US" sz="1600" dirty="0"/>
              <a:t>SSD performance on traditional HDD</a:t>
            </a:r>
          </a:p>
          <a:p>
            <a:pPr marL="225425" indent="0">
              <a:buFont typeface="Arial"/>
              <a:buNone/>
            </a:pPr>
            <a:r>
              <a:rPr lang="en-US" sz="2200" b="1" dirty="0" smtClean="0"/>
              <a:t>Provides Vastly Improved Time-to-Results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Increased transaction processing rate and </a:t>
            </a:r>
            <a:r>
              <a:rPr lang="en-US" sz="1600" dirty="0"/>
              <a:t>reduced latencies</a:t>
            </a:r>
            <a:endParaRPr lang="en-US" sz="1600" dirty="0" smtClean="0"/>
          </a:p>
          <a:p>
            <a:pPr lvl="1">
              <a:spcBef>
                <a:spcPts val="200"/>
              </a:spcBef>
            </a:pPr>
            <a:r>
              <a:rPr lang="en-US" sz="1600" dirty="0" smtClean="0"/>
              <a:t>High performance, low latency, advanced queries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Five nines availability with continuous indexing and on-line defragmentation</a:t>
            </a:r>
          </a:p>
          <a:p>
            <a:pPr marL="225425" indent="0">
              <a:buFont typeface="Arial"/>
              <a:buNone/>
            </a:pPr>
            <a:r>
              <a:rPr lang="en-US" sz="2200" b="1" dirty="0" smtClean="0"/>
              <a:t>Flexible ‘Plug-in’ Architecture Easily Fits Existing Database Environments 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Fully featured compliant interfaces require no application changes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Installs quickly </a:t>
            </a:r>
            <a:r>
              <a:rPr lang="en-US" sz="1600" dirty="0"/>
              <a:t>&amp;</a:t>
            </a:r>
            <a:r>
              <a:rPr lang="en-US" sz="1600" dirty="0" smtClean="0"/>
              <a:t> easily using standard dump/load or table alter providing results within hours</a:t>
            </a:r>
          </a:p>
          <a:p>
            <a:pPr lvl="1">
              <a:spcBef>
                <a:spcPts val="200"/>
              </a:spcBef>
            </a:pPr>
            <a:r>
              <a:rPr lang="en-US" sz="1600" dirty="0" smtClean="0"/>
              <a:t>Provide an environment for rapid development with support for familiar tools/tool chains</a:t>
            </a:r>
          </a:p>
        </p:txBody>
      </p:sp>
      <p:pic>
        <p:nvPicPr>
          <p:cNvPr id="7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9" y="976172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9" y="1953556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9" y="3220122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9" y="4202278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9" y="5439636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2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434" y="2677256"/>
            <a:ext cx="3953133" cy="1131566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71600" y="4523617"/>
            <a:ext cx="6400800" cy="2295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ts val="600"/>
              </a:spcBef>
              <a:buFont typeface="Arial"/>
              <a:buNone/>
              <a:defRPr sz="3200" b="1"/>
            </a:lvl1pPr>
            <a:lvl2pPr indent="0" algn="ctr">
              <a:spcBef>
                <a:spcPts val="900"/>
              </a:spcBef>
              <a:buSzPct val="80000"/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600"/>
              </a:spcBef>
              <a:buSzPct val="80000"/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Thank You!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DrupalCon 2013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821" y="970926"/>
            <a:ext cx="5354358" cy="114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1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4059" y="1270001"/>
            <a:ext cx="7295882" cy="129289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What if you could make your Drupal site run 10x faster with no tuning knowledge? </a:t>
            </a:r>
            <a:endParaRPr lang="en-US" b="1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2</a:t>
            </a:fld>
            <a:endParaRPr lang="en-US" sz="1200" dirty="0">
              <a:solidFill>
                <a:srgbClr val="89898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108" y="2734078"/>
            <a:ext cx="1298448" cy="1298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32" y="4622979"/>
            <a:ext cx="1295400" cy="1295400"/>
          </a:xfrm>
          <a:prstGeom prst="rect">
            <a:avLst/>
          </a:prstGeom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3603933" y="2961881"/>
            <a:ext cx="2485623" cy="842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000" dirty="0" smtClean="0"/>
              <a:t>Jason Ford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000" dirty="0" smtClean="0"/>
              <a:t>CTO, BlackMesh</a:t>
            </a:r>
          </a:p>
          <a:p>
            <a:pPr marL="0" indent="0" algn="ctr">
              <a:buFont typeface="Arial"/>
              <a:buNone/>
            </a:pPr>
            <a:endParaRPr lang="en-US" sz="2000" dirty="0" smtClean="0"/>
          </a:p>
          <a:p>
            <a:pPr marL="0" indent="0" algn="ctr">
              <a:buFont typeface="Arial"/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603933" y="4849258"/>
            <a:ext cx="2485623" cy="842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000" dirty="0" smtClean="0"/>
              <a:t>Jason Jeffords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/>
              <a:buNone/>
            </a:pPr>
            <a:r>
              <a:rPr lang="en-US" sz="2000" dirty="0" smtClean="0"/>
              <a:t>CTO, CloudTree</a:t>
            </a:r>
          </a:p>
          <a:p>
            <a:pPr marL="0" indent="0" algn="ctr">
              <a:buFont typeface="Arial"/>
              <a:buNone/>
            </a:pPr>
            <a:endParaRPr lang="en-US" sz="2000" dirty="0" smtClean="0"/>
          </a:p>
          <a:p>
            <a:pPr marL="0" indent="0" algn="ctr">
              <a:buFont typeface="Arial"/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67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3</a:t>
            </a:fld>
            <a:endParaRPr lang="en-US" sz="1200" dirty="0">
              <a:solidFill>
                <a:srgbClr val="89898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89" y="486512"/>
            <a:ext cx="4602422" cy="981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42" y="2222879"/>
            <a:ext cx="7216908" cy="318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9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dirty="0" smtClean="0"/>
              <a:t>     </a:t>
            </a:r>
            <a:r>
              <a:rPr lang="en-US" sz="1200" dirty="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4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-1" y="1502676"/>
            <a:ext cx="4726548" cy="5035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-US" sz="1900" b="1" dirty="0"/>
              <a:t>100% InnoDB compliant, easy to install storage engine plug-in for MySQL 5.5</a:t>
            </a:r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-US" sz="1900" b="1" dirty="0" smtClean="0"/>
              <a:t>12x</a:t>
            </a:r>
            <a:r>
              <a:rPr lang="en-US" sz="1800" b="1" dirty="0" smtClean="0"/>
              <a:t> </a:t>
            </a:r>
            <a:r>
              <a:rPr lang="en-US" sz="1900" b="1" dirty="0"/>
              <a:t>or</a:t>
            </a:r>
            <a:r>
              <a:rPr lang="en-US" sz="1600" b="1" dirty="0"/>
              <a:t> </a:t>
            </a:r>
            <a:r>
              <a:rPr lang="en-US" sz="1900" b="1" dirty="0"/>
              <a:t>more </a:t>
            </a:r>
            <a:r>
              <a:rPr lang="en-US" sz="1900" b="1" dirty="0" smtClean="0"/>
              <a:t>increase in server capacity on average</a:t>
            </a:r>
            <a:endParaRPr lang="en-US" sz="1900" b="1" dirty="0"/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-US" sz="1900" b="1" dirty="0" smtClean="0"/>
              <a:t>100x </a:t>
            </a:r>
            <a:r>
              <a:rPr lang="en-US" sz="1900" b="1" dirty="0"/>
              <a:t>or more increase in industry-standard performance </a:t>
            </a:r>
            <a:r>
              <a:rPr lang="en-US" sz="1900" b="1" dirty="0" smtClean="0"/>
              <a:t>benchmarks</a:t>
            </a:r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-US" sz="1900" b="1" dirty="0" smtClean="0"/>
              <a:t>40</a:t>
            </a:r>
            <a:r>
              <a:rPr lang="en-US" sz="1900" b="1" dirty="0"/>
              <a:t>% or more reduction in </a:t>
            </a:r>
            <a:r>
              <a:rPr lang="en-US" sz="1900" b="1" dirty="0" smtClean="0"/>
              <a:t>database      on-disk footprint</a:t>
            </a:r>
            <a:r>
              <a:rPr lang="en-US" sz="1600" b="1" dirty="0" smtClean="0"/>
              <a:t> </a:t>
            </a:r>
            <a:r>
              <a:rPr lang="en-US" sz="1900" b="1" dirty="0"/>
              <a:t>(before</a:t>
            </a:r>
            <a:r>
              <a:rPr lang="en-US" sz="1600" b="1" dirty="0"/>
              <a:t> </a:t>
            </a:r>
            <a:r>
              <a:rPr lang="en-US" sz="1900" b="1" dirty="0"/>
              <a:t>compression)</a:t>
            </a:r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-US" sz="1900" b="1" dirty="0" smtClean="0"/>
              <a:t>No </a:t>
            </a:r>
            <a:r>
              <a:rPr lang="en-US" sz="1900" b="1" dirty="0"/>
              <a:t>a</a:t>
            </a:r>
            <a:r>
              <a:rPr lang="en-US" sz="1900" b="1" dirty="0" smtClean="0"/>
              <a:t>pplication </a:t>
            </a:r>
            <a:r>
              <a:rPr lang="en-US" sz="1900" b="1" dirty="0"/>
              <a:t>c</a:t>
            </a:r>
            <a:r>
              <a:rPr lang="en-US" sz="1900" b="1" dirty="0" smtClean="0"/>
              <a:t>ode </a:t>
            </a:r>
            <a:r>
              <a:rPr lang="en-US" sz="1900" b="1" dirty="0"/>
              <a:t>c</a:t>
            </a:r>
            <a:r>
              <a:rPr lang="en-US" sz="1900" b="1" dirty="0" smtClean="0"/>
              <a:t>hanges</a:t>
            </a:r>
            <a:endParaRPr lang="en-US" sz="1900" b="1" dirty="0"/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-US" sz="1900" b="1" dirty="0"/>
              <a:t>Full MySQL API i</a:t>
            </a:r>
            <a:r>
              <a:rPr lang="en-US" sz="1900" b="1" dirty="0" smtClean="0"/>
              <a:t>mplementation</a:t>
            </a:r>
            <a:endParaRPr lang="en-US" sz="1900" b="1" dirty="0"/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-US" sz="1900" b="1" dirty="0"/>
              <a:t>Instantaneous </a:t>
            </a:r>
            <a:r>
              <a:rPr lang="en-US" sz="1900" b="1" dirty="0" smtClean="0"/>
              <a:t>startup </a:t>
            </a:r>
            <a:r>
              <a:rPr lang="en-US" sz="1900" b="1" dirty="0"/>
              <a:t>&amp; </a:t>
            </a:r>
            <a:r>
              <a:rPr lang="en-US" sz="1900" b="1" dirty="0" smtClean="0"/>
              <a:t>shutdown</a:t>
            </a:r>
            <a:endParaRPr lang="en-US" sz="1900" b="1" dirty="0"/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-US" sz="1900" b="1" dirty="0" smtClean="0"/>
              <a:t>Integrated </a:t>
            </a:r>
            <a:r>
              <a:rPr lang="en-US" sz="1900" b="1" dirty="0"/>
              <a:t>a</a:t>
            </a:r>
            <a:r>
              <a:rPr lang="en-US" sz="1900" b="1" dirty="0" smtClean="0"/>
              <a:t>udit</a:t>
            </a:r>
            <a:r>
              <a:rPr lang="en-US" sz="1400" b="1" dirty="0" smtClean="0"/>
              <a:t> </a:t>
            </a:r>
            <a:r>
              <a:rPr lang="en-US" sz="1900" b="1" dirty="0" smtClean="0"/>
              <a:t>&amp;</a:t>
            </a:r>
            <a:r>
              <a:rPr lang="en-US" sz="1400" b="1" dirty="0" smtClean="0"/>
              <a:t> </a:t>
            </a:r>
            <a:r>
              <a:rPr lang="en-US" sz="1900" b="1" dirty="0" smtClean="0"/>
              <a:t>roll-back capabilities</a:t>
            </a:r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-US" sz="1900" b="1" dirty="0" smtClean="0"/>
              <a:t>All </a:t>
            </a:r>
            <a:r>
              <a:rPr lang="en-US" sz="1900" b="1" dirty="0"/>
              <a:t>previous database </a:t>
            </a:r>
            <a:r>
              <a:rPr lang="en-US" sz="1900" b="1" dirty="0" smtClean="0"/>
              <a:t>states maintained/archived</a:t>
            </a:r>
            <a:endParaRPr lang="en-US" sz="1900" b="1" dirty="0"/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900"/>
              </a:spcAft>
              <a:buNone/>
            </a:pPr>
            <a:endParaRPr lang="en-US" sz="19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722" y="227539"/>
            <a:ext cx="3210078" cy="918870"/>
          </a:xfrm>
          <a:prstGeom prst="rect">
            <a:avLst/>
          </a:prstGeom>
        </p:spPr>
      </p:pic>
      <p:pic>
        <p:nvPicPr>
          <p:cNvPr id="6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" y="1555799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" y="2261607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" y="2967415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" y="3685113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" y="4270295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" y="4744281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" y="5218656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" y="5693031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Owner\AppData\Local\Microsoft\Windows\Temporary Internet Files\Content.IE5\1REA5OYT\MC90044213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" y="6283317"/>
            <a:ext cx="3696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65" y="1637849"/>
            <a:ext cx="4421520" cy="406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214" y="1270001"/>
            <a:ext cx="8297572" cy="3211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Traditional database architectures use the same data structures </a:t>
            </a:r>
            <a:r>
              <a:rPr lang="en-US" sz="2400" dirty="0" smtClean="0"/>
              <a:t>in-memory </a:t>
            </a:r>
            <a:r>
              <a:rPr lang="en-US" sz="2400" dirty="0"/>
              <a:t>and on-disk, most often B+ Tree’s or LSM Trees</a:t>
            </a:r>
          </a:p>
          <a:p>
            <a:pPr marL="0" indent="0" algn="ctr">
              <a:buNone/>
            </a:pPr>
            <a:r>
              <a:rPr lang="en-US" sz="2400" dirty="0"/>
              <a:t>Legacy design circa 1970!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2400" u="sng" dirty="0"/>
              <a:t>Conventional Approach for Building a Database </a:t>
            </a:r>
            <a:r>
              <a:rPr lang="en-US" sz="2400" u="sng" dirty="0" smtClean="0"/>
              <a:t>Table</a:t>
            </a:r>
            <a:endParaRPr lang="en-US" sz="24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Database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     </a:t>
            </a:r>
            <a:r>
              <a:rPr lang="en-US" sz="120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5</a:t>
            </a:fld>
            <a:endParaRPr lang="en-US" sz="1200" dirty="0">
              <a:solidFill>
                <a:srgbClr val="898989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93605" y="3562676"/>
            <a:ext cx="7956791" cy="2398961"/>
            <a:chOff x="457199" y="3562676"/>
            <a:chExt cx="7956791" cy="2398961"/>
          </a:xfrm>
        </p:grpSpPr>
        <p:sp>
          <p:nvSpPr>
            <p:cNvPr id="5" name="TextBox 4"/>
            <p:cNvSpPr txBox="1"/>
            <p:nvPr/>
          </p:nvSpPr>
          <p:spPr>
            <a:xfrm>
              <a:off x="1511397" y="3562678"/>
              <a:ext cx="900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B+ Tree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53527" y="3573039"/>
              <a:ext cx="900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B+ Tree</a:t>
              </a:r>
              <a:endParaRPr lang="en-US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639283" y="3987340"/>
              <a:ext cx="1616350" cy="157072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Memory Mapped  File I/O</a:t>
              </a:r>
              <a:endParaRPr lang="en-US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199" y="3562676"/>
              <a:ext cx="3126872" cy="239896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In-Memory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87118" y="3562676"/>
              <a:ext cx="3126872" cy="239896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On-Disk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9" descr="B-Tre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912" y="4144649"/>
              <a:ext cx="3050671" cy="1274185"/>
            </a:xfrm>
            <a:prstGeom prst="rect">
              <a:avLst/>
            </a:prstGeom>
          </p:spPr>
        </p:pic>
        <p:pic>
          <p:nvPicPr>
            <p:cNvPr id="11" name="Picture 10" descr="B-Tre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9778" y="4144649"/>
              <a:ext cx="3050671" cy="12741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7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     </a:t>
            </a:r>
            <a:r>
              <a:rPr lang="en-US" sz="120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6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Approach to Database Architecture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51025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dirty="0" smtClean="0"/>
              <a:t>DeepDB has taken a new approach,                                 by using different structures in-memory than on-disk and by eliminating the memory mapped file I/O</a:t>
            </a:r>
          </a:p>
          <a:p>
            <a:pPr marL="0" indent="0" algn="ctr">
              <a:buFont typeface="Arial"/>
              <a:buNone/>
            </a:pPr>
            <a:endParaRPr lang="en-US" sz="100" dirty="0" smtClean="0"/>
          </a:p>
          <a:p>
            <a:pPr marL="0" indent="0" algn="ctr">
              <a:buFont typeface="Arial"/>
              <a:buNone/>
            </a:pPr>
            <a:r>
              <a:rPr lang="en-US" sz="2800" b="1" dirty="0" smtClean="0"/>
              <a:t>Real-time Relative Cache-Ahead System (RRCA)</a:t>
            </a:r>
            <a:endParaRPr lang="en-US" sz="28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37693" y="3665300"/>
            <a:ext cx="8068615" cy="2398961"/>
            <a:chOff x="537693" y="3665300"/>
            <a:chExt cx="8068615" cy="2398961"/>
          </a:xfrm>
        </p:grpSpPr>
        <p:sp>
          <p:nvSpPr>
            <p:cNvPr id="9" name="Right Arrow 8"/>
            <p:cNvSpPr/>
            <p:nvPr/>
          </p:nvSpPr>
          <p:spPr>
            <a:xfrm>
              <a:off x="3747913" y="4066151"/>
              <a:ext cx="1514330" cy="1570727"/>
            </a:xfrm>
            <a:prstGeom prst="rightArrow">
              <a:avLst/>
            </a:prstGeom>
            <a:gradFill>
              <a:gsLst>
                <a:gs pos="0">
                  <a:srgbClr val="92D05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Streaming File I/O</a:t>
              </a:r>
              <a:endParaRPr lang="en-US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324426" y="3665300"/>
              <a:ext cx="3281882" cy="2398961"/>
              <a:chOff x="5324426" y="3665300"/>
              <a:chExt cx="3281882" cy="2398961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9906" y="3973986"/>
                <a:ext cx="3050923" cy="1884211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5324426" y="3665300"/>
                <a:ext cx="3281882" cy="2398961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On-Disk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20425" y="3716818"/>
                <a:ext cx="3089885" cy="553998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>
                <a:defPPr>
                  <a:defRPr lang="en-US"/>
                </a:defPPr>
              </a:lstStyle>
              <a:p>
                <a:pPr algn="ctr">
                  <a:lnSpc>
                    <a:spcPts val="1800"/>
                  </a:lnSpc>
                </a:pPr>
                <a:r>
                  <a:rPr lang="en-US" dirty="0"/>
                  <a:t>Cache-Ahead Summary Indexing </a:t>
                </a:r>
                <a:endParaRPr lang="en-US" dirty="0" smtClean="0"/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/>
                  <a:t>(</a:t>
                </a:r>
                <a:r>
                  <a:rPr lang="en-US" dirty="0"/>
                  <a:t>CASI) Tree 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37693" y="3665300"/>
              <a:ext cx="3126872" cy="2398961"/>
              <a:chOff x="537693" y="3665300"/>
              <a:chExt cx="3126872" cy="239896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171067" y="3716818"/>
                <a:ext cx="1860125" cy="326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dirty="0" smtClean="0"/>
                  <a:t>Enhanced B+ Tree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37693" y="3665300"/>
                <a:ext cx="3126872" cy="2398961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In-Memory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3" name="Picture 12" descr="Enhanced B-Tree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7452" y="4180049"/>
                <a:ext cx="3027354" cy="126444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597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     </a:t>
            </a:r>
            <a:r>
              <a:rPr lang="en-US" sz="120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7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for Write Operations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02652" y="1480281"/>
            <a:ext cx="4151376" cy="3941725"/>
          </a:xfrm>
          <a:prstGeom prst="rect">
            <a:avLst/>
          </a:prstGeom>
          <a:solidFill>
            <a:srgbClr val="C4D0DE"/>
          </a:solidFill>
          <a:ln>
            <a:solidFill>
              <a:srgbClr val="1B346D"/>
            </a:solidFill>
          </a:ln>
          <a:effectLst>
            <a:outerShdw blurRad="38100" dist="38100" dir="5400000" sx="101000" sy="101000" algn="tl" rotWithShape="0">
              <a:prstClr val="black">
                <a:alpha val="40000"/>
              </a:prstClr>
            </a:outerShdw>
          </a:effectLst>
        </p:spPr>
        <p:txBody>
          <a:bodyPr lIns="0" rIns="0">
            <a:norm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/>
              <a:t>Standard On-Disk </a:t>
            </a:r>
            <a:r>
              <a:rPr lang="en-US" sz="2800" b="1" dirty="0"/>
              <a:t>Behavior</a:t>
            </a:r>
            <a:endParaRPr lang="en-US" sz="2800" b="1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None/>
            </a:pPr>
            <a:endParaRPr lang="en-US" sz="200" dirty="0" smtClean="0"/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Big O complexity: O(log(n)) </a:t>
            </a:r>
            <a:r>
              <a:rPr lang="en-US" sz="1400" dirty="0"/>
              <a:t>–</a:t>
            </a:r>
            <a:r>
              <a:rPr lang="en-US" sz="2000" dirty="0"/>
              <a:t> number of disk operations (e.g.: seeks) increases as the </a:t>
            </a:r>
            <a:r>
              <a:rPr lang="en-US" sz="2000" dirty="0" smtClean="0"/>
              <a:t># </a:t>
            </a:r>
            <a:r>
              <a:rPr lang="en-US" sz="2000" dirty="0"/>
              <a:t>of rows expands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Examples:</a:t>
            </a:r>
          </a:p>
          <a:p>
            <a:pPr marL="468313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500,000 </a:t>
            </a:r>
            <a:r>
              <a:rPr lang="en-US" sz="1600" dirty="0"/>
              <a:t>row database requires  </a:t>
            </a:r>
            <a:r>
              <a:rPr lang="en-US" sz="1600" b="1" dirty="0"/>
              <a:t>4 </a:t>
            </a:r>
            <a:r>
              <a:rPr lang="en-US" sz="1600" b="1" dirty="0" smtClean="0"/>
              <a:t>seeks</a:t>
            </a:r>
            <a:r>
              <a:rPr lang="en-US" sz="1600" dirty="0" smtClean="0"/>
              <a:t>*</a:t>
            </a:r>
          </a:p>
          <a:p>
            <a:pPr marL="468313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10,000,000 row database requires  </a:t>
            </a:r>
            <a:r>
              <a:rPr lang="en-US" sz="1600" b="1" dirty="0"/>
              <a:t>5 seeks</a:t>
            </a:r>
            <a:r>
              <a:rPr lang="en-US" sz="1600" dirty="0"/>
              <a:t>* 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648200" y="1480281"/>
            <a:ext cx="4148070" cy="3941725"/>
          </a:xfrm>
          <a:prstGeom prst="rect">
            <a:avLst/>
          </a:prstGeom>
          <a:solidFill>
            <a:srgbClr val="C4D0DE"/>
          </a:solidFill>
          <a:ln>
            <a:solidFill>
              <a:srgbClr val="1B346D"/>
            </a:solidFill>
          </a:ln>
          <a:effectLst>
            <a:outerShdw blurRad="38100" dist="38100" dir="5400000" sx="101000" sy="101000" algn="tl" rotWithShape="0">
              <a:prstClr val="black">
                <a:alpha val="40000"/>
              </a:prstClr>
            </a:outerShdw>
          </a:effectLst>
        </p:spPr>
        <p:txBody>
          <a:bodyPr lIns="0" rIns="0">
            <a:norm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b="1" dirty="0" smtClean="0"/>
              <a:t>Virtually Seek-less Behavior</a:t>
            </a:r>
          </a:p>
          <a:p>
            <a:pPr marL="164592" indent="-164592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en-US" sz="200" dirty="0" smtClean="0"/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Big O complexity: </a:t>
            </a:r>
            <a:r>
              <a:rPr lang="en-US" sz="2000" dirty="0" smtClean="0"/>
              <a:t>O(1</a:t>
            </a:r>
            <a:r>
              <a:rPr lang="en-US" sz="2000" dirty="0"/>
              <a:t>) </a:t>
            </a:r>
            <a:r>
              <a:rPr lang="en-US" sz="1400" dirty="0"/>
              <a:t>–</a:t>
            </a:r>
            <a:r>
              <a:rPr lang="en-US" sz="2000" dirty="0"/>
              <a:t> constant time operation independent of database row </a:t>
            </a:r>
            <a:r>
              <a:rPr lang="en-US" sz="2000" dirty="0" smtClean="0"/>
              <a:t>count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No page-based operations – only the changes are written to </a:t>
            </a:r>
            <a:r>
              <a:rPr lang="en-US" sz="2000" dirty="0" smtClean="0"/>
              <a:t>disk</a:t>
            </a:r>
          </a:p>
          <a:p>
            <a:pPr marL="577850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b="1" dirty="0" smtClean="0"/>
              <a:t>Averages </a:t>
            </a:r>
            <a:r>
              <a:rPr lang="en-US" sz="1600" b="1" dirty="0"/>
              <a:t>much less than 1 seek per </a:t>
            </a:r>
            <a:r>
              <a:rPr lang="en-US" sz="1600" b="1" dirty="0" smtClean="0"/>
              <a:t>write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A</a:t>
            </a:r>
            <a:r>
              <a:rPr lang="en-US" sz="2000" dirty="0" smtClean="0"/>
              <a:t>ll </a:t>
            </a:r>
            <a:r>
              <a:rPr lang="en-US" sz="2000" dirty="0"/>
              <a:t>adds, deletes and updates are appended to the end of the </a:t>
            </a:r>
            <a:r>
              <a:rPr lang="en-US" sz="2000" dirty="0" smtClean="0"/>
              <a:t>database, thus </a:t>
            </a:r>
            <a:r>
              <a:rPr lang="en-US" sz="2000" b="1" dirty="0" smtClean="0"/>
              <a:t>no </a:t>
            </a:r>
            <a:r>
              <a:rPr lang="en-US" sz="2000" b="1" dirty="0"/>
              <a:t>seek required</a:t>
            </a:r>
            <a:r>
              <a:rPr lang="en-US" sz="2000" b="1" dirty="0" smtClean="0"/>
              <a:t>!</a:t>
            </a:r>
            <a:endParaRPr lang="en-US" sz="2000" b="1" dirty="0"/>
          </a:p>
        </p:txBody>
      </p:sp>
      <p:sp>
        <p:nvSpPr>
          <p:cNvPr id="9" name="TextBox 8">
            <a:hlinkClick r:id="rId3"/>
          </p:cNvPr>
          <p:cNvSpPr txBox="1"/>
          <p:nvPr/>
        </p:nvSpPr>
        <p:spPr>
          <a:xfrm>
            <a:off x="302653" y="4674740"/>
            <a:ext cx="4151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n-US" sz="1600" b="1" dirty="0" smtClean="0"/>
              <a:t>* 	</a:t>
            </a:r>
            <a:r>
              <a:rPr lang="en-US" sz="1400" b="1" dirty="0" smtClean="0"/>
              <a:t>https</a:t>
            </a:r>
            <a:r>
              <a:rPr lang="en-US" sz="1400" b="1" dirty="0"/>
              <a:t>://</a:t>
            </a:r>
            <a:r>
              <a:rPr lang="en-US" sz="1400" b="1" dirty="0" smtClean="0"/>
              <a:t>dev.mysql.com/doc/refman/5.5/en/ estimating-performance.html</a:t>
            </a:r>
            <a:endParaRPr lang="en-US" sz="1400" b="1" dirty="0"/>
          </a:p>
        </p:txBody>
      </p:sp>
      <p:pic>
        <p:nvPicPr>
          <p:cNvPr id="12" name="Picture 2" descr="MySQ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355" y="5658930"/>
            <a:ext cx="1534642" cy="7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60" y="5712396"/>
            <a:ext cx="2404551" cy="6882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092" y="5894707"/>
            <a:ext cx="2034496" cy="32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     </a:t>
            </a:r>
            <a:r>
              <a:rPr lang="en-US" sz="120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8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for </a:t>
            </a:r>
            <a:r>
              <a:rPr lang="en-US" dirty="0" smtClean="0"/>
              <a:t>Read </a:t>
            </a:r>
            <a:r>
              <a:rPr lang="en-US" dirty="0"/>
              <a:t>Operations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02652" y="1480281"/>
            <a:ext cx="4151376" cy="3941725"/>
          </a:xfrm>
          <a:prstGeom prst="rect">
            <a:avLst/>
          </a:prstGeom>
          <a:solidFill>
            <a:srgbClr val="C4D0DE"/>
          </a:solidFill>
          <a:ln>
            <a:solidFill>
              <a:srgbClr val="1B346D"/>
            </a:solidFill>
          </a:ln>
          <a:effectLst>
            <a:outerShdw blurRad="38100" dist="38100" dir="5400000" sx="101000" sy="101000" algn="tl" rotWithShape="0">
              <a:prstClr val="black">
                <a:alpha val="40000"/>
              </a:prstClr>
            </a:outerShdw>
          </a:effectLst>
        </p:spPr>
        <p:txBody>
          <a:bodyPr lIns="0" rIns="0">
            <a:norm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/>
              <a:t>Standard On-Disk </a:t>
            </a:r>
            <a:r>
              <a:rPr lang="en-US" sz="2800" b="1" dirty="0"/>
              <a:t>Behavior</a:t>
            </a:r>
            <a:endParaRPr lang="en-US" sz="2800" b="1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None/>
            </a:pPr>
            <a:endParaRPr lang="en-US" sz="200" dirty="0" smtClean="0"/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Big O complexity: O(log(n)) </a:t>
            </a:r>
            <a:r>
              <a:rPr lang="en-US" sz="1400" dirty="0"/>
              <a:t>–</a:t>
            </a:r>
            <a:r>
              <a:rPr lang="en-US" sz="2000" dirty="0"/>
              <a:t> number of disk operations (e.g.: seeks) increases as the </a:t>
            </a:r>
            <a:r>
              <a:rPr lang="en-US" sz="2000" dirty="0" smtClean="0"/>
              <a:t># </a:t>
            </a:r>
            <a:r>
              <a:rPr lang="en-US" sz="2000" dirty="0"/>
              <a:t>of rows expands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Examples:</a:t>
            </a:r>
          </a:p>
          <a:p>
            <a:pPr marL="468313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500,000 </a:t>
            </a:r>
            <a:r>
              <a:rPr lang="en-US" sz="1600" dirty="0"/>
              <a:t>row database requires  </a:t>
            </a:r>
            <a:r>
              <a:rPr lang="en-US" sz="1600" b="1" dirty="0"/>
              <a:t>4 </a:t>
            </a:r>
            <a:r>
              <a:rPr lang="en-US" sz="1600" b="1" dirty="0" smtClean="0"/>
              <a:t>seeks</a:t>
            </a:r>
            <a:r>
              <a:rPr lang="en-US" sz="1600" dirty="0" smtClean="0"/>
              <a:t>*</a:t>
            </a:r>
          </a:p>
          <a:p>
            <a:pPr marL="468313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10,000,000 row database requires  </a:t>
            </a:r>
            <a:r>
              <a:rPr lang="en-US" sz="1600" b="1" dirty="0"/>
              <a:t>5 seeks</a:t>
            </a:r>
            <a:r>
              <a:rPr lang="en-US" sz="1600" dirty="0"/>
              <a:t>* 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648200" y="1480281"/>
            <a:ext cx="4148070" cy="3941725"/>
          </a:xfrm>
          <a:prstGeom prst="rect">
            <a:avLst/>
          </a:prstGeom>
          <a:solidFill>
            <a:srgbClr val="C4D0DE"/>
          </a:solidFill>
          <a:ln>
            <a:solidFill>
              <a:srgbClr val="1B346D"/>
            </a:solidFill>
          </a:ln>
          <a:effectLst>
            <a:outerShdw blurRad="38100" dist="38100" dir="5400000" sx="101000" sy="101000" algn="tl" rotWithShape="0">
              <a:prstClr val="black">
                <a:alpha val="40000"/>
              </a:prstClr>
            </a:outerShdw>
          </a:effectLst>
        </p:spPr>
        <p:txBody>
          <a:bodyPr lIns="0" rIns="0">
            <a:norm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b="1" dirty="0" smtClean="0"/>
              <a:t>CASI Tree Behavior</a:t>
            </a:r>
          </a:p>
          <a:p>
            <a:pPr marL="164592" indent="-164592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en-US" sz="200" dirty="0" smtClean="0"/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Big O complexity: </a:t>
            </a:r>
            <a:r>
              <a:rPr lang="en-US" sz="2000" dirty="0" smtClean="0"/>
              <a:t>O(log(n)) </a:t>
            </a:r>
            <a:r>
              <a:rPr lang="en-US" sz="1400" dirty="0" smtClean="0"/>
              <a:t>–</a:t>
            </a:r>
            <a:r>
              <a:rPr lang="en-US" sz="2000" dirty="0"/>
              <a:t> </a:t>
            </a:r>
            <a:r>
              <a:rPr lang="en-US" sz="2000" dirty="0" smtClean="0"/>
              <a:t>number of disk operations (e.g.: seeks</a:t>
            </a:r>
            <a:r>
              <a:rPr lang="en-US" sz="2000" dirty="0"/>
              <a:t>) </a:t>
            </a:r>
            <a:r>
              <a:rPr lang="en-US" sz="2000" dirty="0" smtClean="0"/>
              <a:t>optimized based </a:t>
            </a:r>
            <a:r>
              <a:rPr lang="en-US" sz="2000" dirty="0"/>
              <a:t>on database </a:t>
            </a:r>
            <a:r>
              <a:rPr lang="en-US" sz="2000" dirty="0" smtClean="0"/>
              <a:t>size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Examples:</a:t>
            </a:r>
          </a:p>
          <a:p>
            <a:pPr marL="468313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500,000 </a:t>
            </a:r>
            <a:r>
              <a:rPr lang="en-US" sz="1600" dirty="0"/>
              <a:t>row database requires  </a:t>
            </a:r>
            <a:r>
              <a:rPr lang="en-US" sz="1600" b="1" dirty="0" smtClean="0"/>
              <a:t>1 seek</a:t>
            </a:r>
            <a:endParaRPr lang="en-US" sz="1600" dirty="0"/>
          </a:p>
          <a:p>
            <a:pPr marL="468313" lvl="1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10,000,000 row database requires  </a:t>
            </a:r>
            <a:r>
              <a:rPr lang="en-US" sz="1600" b="1" dirty="0" smtClean="0"/>
              <a:t>1 seek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CASI Tree </a:t>
            </a:r>
            <a:r>
              <a:rPr lang="en-US" sz="2000" dirty="0" smtClean="0"/>
              <a:t>designed </a:t>
            </a:r>
            <a:r>
              <a:rPr lang="en-US" sz="2000" dirty="0"/>
              <a:t>to eliminate seeks; </a:t>
            </a:r>
            <a:r>
              <a:rPr lang="en-US" sz="2000" dirty="0" smtClean="0"/>
              <a:t>forces </a:t>
            </a:r>
            <a:r>
              <a:rPr lang="en-US" sz="2000" dirty="0"/>
              <a:t>all reads to be optimized for sequential access </a:t>
            </a: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302653" y="4674740"/>
            <a:ext cx="4151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n-US" sz="1600" b="1" dirty="0" smtClean="0"/>
              <a:t>* 	</a:t>
            </a:r>
            <a:r>
              <a:rPr lang="en-US" sz="1400" b="1" dirty="0" smtClean="0"/>
              <a:t>https</a:t>
            </a:r>
            <a:r>
              <a:rPr lang="en-US" sz="1400" b="1" dirty="0"/>
              <a:t>://</a:t>
            </a:r>
            <a:r>
              <a:rPr lang="en-US" sz="1400" b="1" dirty="0" smtClean="0"/>
              <a:t>dev.mysql.com/doc/refman/5.5/en/ estimating-performance.html</a:t>
            </a:r>
            <a:endParaRPr lang="en-US" sz="1400" b="1" dirty="0"/>
          </a:p>
        </p:txBody>
      </p:sp>
      <p:pic>
        <p:nvPicPr>
          <p:cNvPr id="12" name="Picture 2" descr="MySQ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355" y="5658930"/>
            <a:ext cx="1534642" cy="7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60" y="5712396"/>
            <a:ext cx="2404551" cy="6882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092" y="5894707"/>
            <a:ext cx="2034496" cy="32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     </a:t>
            </a:r>
            <a:r>
              <a:rPr lang="en-US" sz="1200" smtClean="0">
                <a:solidFill>
                  <a:srgbClr val="898989"/>
                </a:solidFill>
              </a:rPr>
              <a:t>CloudTree, Inc. – Confidential      </a:t>
            </a:r>
            <a:fld id="{E1604F8D-38F9-6F40-9D61-BA6EA1D76420}" type="slidenum">
              <a:rPr lang="en-US" sz="1200" smtClean="0">
                <a:solidFill>
                  <a:srgbClr val="898989"/>
                </a:solidFill>
              </a:rPr>
              <a:pPr algn="r"/>
              <a:t>9</a:t>
            </a:fld>
            <a:endParaRPr lang="en-US" sz="1200" dirty="0">
              <a:solidFill>
                <a:srgbClr val="89898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Results: Hyper-Efficient Disk I/O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1339403" y="5074277"/>
            <a:ext cx="6465194" cy="1450020"/>
          </a:xfrm>
          <a:prstGeom prst="rect">
            <a:avLst/>
          </a:prstGeom>
          <a:solidFill>
            <a:srgbClr val="C4D0DE"/>
          </a:solidFill>
          <a:ln>
            <a:solidFill>
              <a:srgbClr val="1B346D"/>
            </a:solidFill>
          </a:ln>
          <a:effectLst>
            <a:outerShdw blurRad="38100" dist="38100" dir="5400000" sx="101000" sy="101000" algn="tl" rotWithShape="0">
              <a:prstClr val="black">
                <a:alpha val="40000"/>
              </a:prstClr>
            </a:outerShdw>
          </a:effectLst>
        </p:spPr>
        <p:txBody>
          <a:bodyPr lIns="0" rIns="0" anchor="ctr" anchorCtr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SzPct val="80000"/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buSzPct val="80000"/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-163513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b="1" dirty="0" smtClean="0"/>
              <a:t>78% reduction in disk </a:t>
            </a:r>
            <a:r>
              <a:rPr lang="en-US" sz="2000" b="1" dirty="0"/>
              <a:t>seeks </a:t>
            </a:r>
            <a:r>
              <a:rPr lang="en-US" sz="2000" b="1" dirty="0" smtClean="0"/>
              <a:t>compared </a:t>
            </a:r>
            <a:r>
              <a:rPr lang="en-US" sz="2000" b="1" dirty="0"/>
              <a:t>to </a:t>
            </a:r>
            <a:r>
              <a:rPr lang="en-US" sz="2000" b="1" dirty="0" smtClean="0"/>
              <a:t>InnoDB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For 1M rows, worst case SysBench latency is 39ms (DeepDB) vs. 24,561ms (InnoDB)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Provides SSD-like performance on HDD’s</a:t>
            </a:r>
          </a:p>
          <a:p>
            <a:pPr marL="287338" indent="-16351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Extends wear life of SSD’s by an order of </a:t>
            </a:r>
            <a:r>
              <a:rPr lang="en-US" sz="2000" b="1" dirty="0" smtClean="0"/>
              <a:t>magnitude</a:t>
            </a:r>
            <a:endParaRPr lang="en-US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549" y="3727652"/>
            <a:ext cx="1101757" cy="3153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805" y="1938392"/>
            <a:ext cx="1017245" cy="1618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777" y="1083036"/>
            <a:ext cx="5952447" cy="38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64064</TotalTime>
  <Words>967</Words>
  <Application>Microsoft Office PowerPoint</Application>
  <PresentationFormat>On-screen Show (4:3)</PresentationFormat>
  <Paragraphs>191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Introductions</vt:lpstr>
      <vt:lpstr>PowerPoint Presentation</vt:lpstr>
      <vt:lpstr>PowerPoint Presentation</vt:lpstr>
      <vt:lpstr>Traditional Database Architecture</vt:lpstr>
      <vt:lpstr>A New Approach to Database Architecture</vt:lpstr>
      <vt:lpstr>Advantages for Write Operations</vt:lpstr>
      <vt:lpstr>Advantages for Read Operations</vt:lpstr>
      <vt:lpstr>The Results: Hyper-Efficient Disk I/O</vt:lpstr>
      <vt:lpstr>The Results: Industry-Standard Benchmarks</vt:lpstr>
      <vt:lpstr>DeepDB: Installs Quickly Replacing InnoDB</vt:lpstr>
      <vt:lpstr>DeepDB: Value Proposition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Strategy</dc:title>
  <dc:creator>Michael Skubisz</dc:creator>
  <cp:lastModifiedBy>Rob Miller</cp:lastModifiedBy>
  <cp:revision>501</cp:revision>
  <cp:lastPrinted>2012-09-21T16:29:05Z</cp:lastPrinted>
  <dcterms:created xsi:type="dcterms:W3CDTF">2012-06-29T22:19:45Z</dcterms:created>
  <dcterms:modified xsi:type="dcterms:W3CDTF">2013-02-15T17:52:43Z</dcterms:modified>
</cp:coreProperties>
</file>